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9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EmZ57b8EI9Q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PI4fPL_69H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err="1"/>
              <a:t>Holdin</a:t>
            </a:r>
            <a:r>
              <a:rPr lang="en-GB" b="1" dirty="0"/>
              <a:t>' On: using music technology as a tool of cultural liberation with respect to performing masculinities at a young offenders' institution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en-GB" dirty="0" smtClean="0"/>
          </a:p>
          <a:p>
            <a:r>
              <a:rPr lang="en-GB" dirty="0" smtClean="0"/>
              <a:t>Dr </a:t>
            </a:r>
            <a:r>
              <a:rPr lang="en-GB" dirty="0" err="1" smtClean="0"/>
              <a:t>Ornette</a:t>
            </a:r>
            <a:r>
              <a:rPr lang="en-GB" dirty="0" smtClean="0"/>
              <a:t> D </a:t>
            </a:r>
            <a:r>
              <a:rPr lang="en-GB" dirty="0" err="1" smtClean="0"/>
              <a:t>Clennon</a:t>
            </a:r>
            <a:r>
              <a:rPr lang="en-GB" dirty="0" smtClean="0"/>
              <a:t> </a:t>
            </a:r>
          </a:p>
          <a:p>
            <a:r>
              <a:rPr lang="en-GB" dirty="0" smtClean="0"/>
              <a:t>Visiting Enterprise Fellow</a:t>
            </a:r>
            <a:endParaRPr lang="en-GB" dirty="0" smtClean="0"/>
          </a:p>
          <a:p>
            <a:r>
              <a:rPr lang="en-GB" dirty="0" smtClean="0"/>
              <a:t>Manchester Metropolitan University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41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 to the Project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HMPYOI </a:t>
            </a:r>
            <a:r>
              <a:rPr lang="en-GB" dirty="0" err="1" smtClean="0"/>
              <a:t>Werrington</a:t>
            </a:r>
            <a:r>
              <a:rPr lang="en-GB" dirty="0" smtClean="0"/>
              <a:t> for young men</a:t>
            </a:r>
          </a:p>
          <a:p>
            <a:r>
              <a:rPr lang="en-GB" dirty="0" smtClean="0"/>
              <a:t>2 year project: 2005 - 2007</a:t>
            </a:r>
          </a:p>
          <a:p>
            <a:r>
              <a:rPr lang="en-GB" dirty="0" smtClean="0"/>
              <a:t>Sonic [</a:t>
            </a:r>
            <a:r>
              <a:rPr lang="en-GB" dirty="0" err="1" smtClean="0"/>
              <a:t>db</a:t>
            </a:r>
            <a:r>
              <a:rPr lang="en-GB" dirty="0" smtClean="0"/>
              <a:t>] Music Technology in Prisons Project</a:t>
            </a:r>
          </a:p>
          <a:p>
            <a:r>
              <a:rPr lang="en-GB" dirty="0" smtClean="0"/>
              <a:t>Music and creative sessions to write songs about their experiences of crime and offending behaviour</a:t>
            </a:r>
          </a:p>
          <a:p>
            <a:r>
              <a:rPr lang="en-GB" dirty="0" smtClean="0"/>
              <a:t>Vocational training in music production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52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Project Aims</a:t>
            </a:r>
            <a:br>
              <a:rPr lang="en-GB" dirty="0" smtClean="0"/>
            </a:br>
            <a:r>
              <a:rPr lang="en-GB" dirty="0" smtClean="0"/>
              <a:t>Music technology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Software used</a:t>
            </a:r>
          </a:p>
          <a:p>
            <a:r>
              <a:rPr lang="en-GB" dirty="0" smtClean="0"/>
              <a:t>Cubase SX</a:t>
            </a:r>
          </a:p>
          <a:p>
            <a:r>
              <a:rPr lang="en-GB" dirty="0" smtClean="0"/>
              <a:t>Fruity Loops Producer</a:t>
            </a:r>
          </a:p>
          <a:p>
            <a:r>
              <a:rPr lang="en-GB" dirty="0" smtClean="0"/>
              <a:t>Samples (CDs)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Hardware used</a:t>
            </a:r>
          </a:p>
          <a:p>
            <a:r>
              <a:rPr lang="en-GB" dirty="0" smtClean="0"/>
              <a:t>PC</a:t>
            </a:r>
          </a:p>
          <a:p>
            <a:r>
              <a:rPr lang="en-GB" dirty="0" err="1" smtClean="0"/>
              <a:t>Fantom</a:t>
            </a:r>
            <a:r>
              <a:rPr lang="en-GB" dirty="0" smtClean="0"/>
              <a:t> XA (workstation)</a:t>
            </a:r>
          </a:p>
          <a:p>
            <a:r>
              <a:rPr lang="en-GB" dirty="0" smtClean="0"/>
              <a:t>Mics (</a:t>
            </a:r>
            <a:r>
              <a:rPr lang="en-GB" dirty="0" err="1" smtClean="0"/>
              <a:t>Sennheiser</a:t>
            </a:r>
            <a:r>
              <a:rPr lang="en-GB" dirty="0" smtClean="0"/>
              <a:t>)</a:t>
            </a:r>
          </a:p>
          <a:p>
            <a:r>
              <a:rPr lang="en-GB" dirty="0" smtClean="0"/>
              <a:t>Vocal Booth (‘home’ made microphone screen)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26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Project Aims</a:t>
            </a:r>
            <a:br>
              <a:rPr lang="en-GB" dirty="0" smtClean="0"/>
            </a:br>
            <a:r>
              <a:rPr lang="en-GB" dirty="0" smtClean="0"/>
              <a:t>Music technology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Participatory focus – trainee led</a:t>
            </a:r>
          </a:p>
          <a:p>
            <a:r>
              <a:rPr lang="en-GB" dirty="0" smtClean="0"/>
              <a:t>Peer to peer mentoring</a:t>
            </a:r>
          </a:p>
          <a:p>
            <a:r>
              <a:rPr lang="en-GB" dirty="0" smtClean="0"/>
              <a:t>Modular training with individual learning plans for skills acquisition in the following areas</a:t>
            </a:r>
          </a:p>
          <a:p>
            <a:pPr lvl="1"/>
            <a:r>
              <a:rPr lang="en-GB" dirty="0" smtClean="0"/>
              <a:t>Being an Artist/Songwriter</a:t>
            </a:r>
          </a:p>
          <a:p>
            <a:pPr lvl="1"/>
            <a:r>
              <a:rPr lang="en-GB" dirty="0" smtClean="0"/>
              <a:t>Being a Producer</a:t>
            </a:r>
          </a:p>
          <a:p>
            <a:pPr lvl="1"/>
            <a:r>
              <a:rPr lang="en-GB" dirty="0" smtClean="0"/>
              <a:t>Being an Engineer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942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Project Aims</a:t>
            </a:r>
            <a:br>
              <a:rPr lang="en-GB" dirty="0" smtClean="0"/>
            </a:br>
            <a:r>
              <a:rPr lang="en-GB" dirty="0" smtClean="0"/>
              <a:t>Social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Group self-determination</a:t>
            </a:r>
          </a:p>
          <a:p>
            <a:r>
              <a:rPr lang="en-GB" dirty="0" smtClean="0"/>
              <a:t>Group negotiated boundaries and ground rules</a:t>
            </a:r>
          </a:p>
          <a:p>
            <a:r>
              <a:rPr lang="en-GB" dirty="0" smtClean="0"/>
              <a:t>Peer mentoring – “buddy” system</a:t>
            </a:r>
          </a:p>
          <a:p>
            <a:r>
              <a:rPr lang="en-GB" dirty="0" smtClean="0"/>
              <a:t>Personal (critical) reflection</a:t>
            </a:r>
          </a:p>
          <a:p>
            <a:r>
              <a:rPr lang="en-GB" dirty="0" smtClean="0"/>
              <a:t>Personal action planning for future activities post release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551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mtClean="0"/>
              <a:t>Qualitative: </a:t>
            </a:r>
            <a:r>
              <a:rPr lang="en-GB" dirty="0" smtClean="0"/>
              <a:t>Map of Me (</a:t>
            </a:r>
            <a:r>
              <a:rPr lang="en-GB" dirty="0" err="1" smtClean="0"/>
              <a:t>Clennon</a:t>
            </a:r>
            <a:r>
              <a:rPr lang="en-GB" dirty="0" smtClean="0"/>
              <a:t>, 2013)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514600"/>
            <a:ext cx="5715000" cy="324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5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Creative Writing: lyrics from </a:t>
            </a:r>
            <a:r>
              <a:rPr lang="en-GB" dirty="0" err="1" smtClean="0"/>
              <a:t>Blockz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 err="1"/>
              <a:t>Werrington</a:t>
            </a:r>
            <a:r>
              <a:rPr lang="en-GB" dirty="0"/>
              <a:t> Album, 2007)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“We live our life in the slums around drugs and guns</a:t>
            </a:r>
          </a:p>
          <a:p>
            <a:pPr marL="0" indent="0">
              <a:buNone/>
            </a:pPr>
            <a:r>
              <a:rPr lang="en-GB" dirty="0"/>
              <a:t>Our parents got to live off benefit of government funds</a:t>
            </a:r>
          </a:p>
          <a:p>
            <a:pPr marL="0" indent="0">
              <a:buNone/>
            </a:pPr>
            <a:r>
              <a:rPr lang="en-GB" dirty="0"/>
              <a:t>We got to sell green and crack to look after our sons</a:t>
            </a:r>
          </a:p>
          <a:p>
            <a:pPr marL="0" indent="0">
              <a:buNone/>
            </a:pPr>
            <a:r>
              <a:rPr lang="en-GB" dirty="0"/>
              <a:t>It’s the way that we’re living it’s the way that it runs</a:t>
            </a:r>
          </a:p>
          <a:p>
            <a:pPr marL="0" indent="0">
              <a:buNone/>
            </a:pPr>
            <a:r>
              <a:rPr lang="en-GB" dirty="0"/>
              <a:t>I was raised on the block and I was known as a real kid</a:t>
            </a:r>
          </a:p>
          <a:p>
            <a:pPr marL="0" indent="0">
              <a:buNone/>
            </a:pPr>
            <a:r>
              <a:rPr lang="en-GB" dirty="0"/>
              <a:t>The government judge me by the way that I still live</a:t>
            </a:r>
          </a:p>
          <a:p>
            <a:pPr marL="0" indent="0">
              <a:buNone/>
            </a:pPr>
            <a:r>
              <a:rPr lang="en-GB" dirty="0" err="1"/>
              <a:t>Shotting</a:t>
            </a:r>
            <a:r>
              <a:rPr lang="en-GB" dirty="0"/>
              <a:t> drugs on the block is known as the realness</a:t>
            </a:r>
          </a:p>
          <a:p>
            <a:pPr marL="0" indent="0">
              <a:buNone/>
            </a:pPr>
            <a:r>
              <a:rPr lang="en-GB" dirty="0"/>
              <a:t>If you’ve lived the life I’ve lived I know that you feel this”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25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Music Technology: </a:t>
            </a:r>
            <a:r>
              <a:rPr lang="en-GB" dirty="0" err="1" smtClean="0"/>
              <a:t>Blockz</a:t>
            </a:r>
            <a:r>
              <a:rPr lang="en-GB" dirty="0" smtClean="0"/>
              <a:t> (track 3, 7:06)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www.youtube.com/watch?v=EmZ57b8EI9Q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876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of Liberation Psychology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err="1" smtClean="0"/>
              <a:t>Conscientization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dirty="0" err="1"/>
              <a:t>Freire</a:t>
            </a:r>
            <a:r>
              <a:rPr lang="en-GB" dirty="0"/>
              <a:t>, 1973</a:t>
            </a:r>
            <a:r>
              <a:rPr lang="en-GB" dirty="0" smtClean="0"/>
              <a:t>)</a:t>
            </a:r>
          </a:p>
          <a:p>
            <a:r>
              <a:rPr lang="en-GB" dirty="0"/>
              <a:t>Using creative writing to uncover and critically reflect on their past as a way of envisioning their future (Martin-</a:t>
            </a:r>
            <a:r>
              <a:rPr lang="en-GB" dirty="0" err="1"/>
              <a:t>Baro</a:t>
            </a:r>
            <a:r>
              <a:rPr lang="en-GB" dirty="0"/>
              <a:t>, 1994)</a:t>
            </a:r>
          </a:p>
          <a:p>
            <a:r>
              <a:rPr lang="en-GB" dirty="0" err="1"/>
              <a:t>Defetishisation</a:t>
            </a:r>
            <a:r>
              <a:rPr lang="en-GB" dirty="0"/>
              <a:t>: Encouraging the young men to see themselves as human agents capable of self-determination (making choices) rather </a:t>
            </a:r>
            <a:r>
              <a:rPr lang="en-GB" dirty="0" smtClean="0"/>
              <a:t>than being pre-destined </a:t>
            </a:r>
            <a:r>
              <a:rPr lang="en-GB" dirty="0"/>
              <a:t>instruments of “fate” within the </a:t>
            </a:r>
            <a:r>
              <a:rPr lang="en-GB" dirty="0" smtClean="0"/>
              <a:t>system (of oppression) </a:t>
            </a:r>
            <a:r>
              <a:rPr lang="en-GB" dirty="0"/>
              <a:t>(Rivera, et al., 2013</a:t>
            </a:r>
            <a:r>
              <a:rPr lang="en-GB" dirty="0" smtClean="0"/>
              <a:t>)</a:t>
            </a:r>
          </a:p>
          <a:p>
            <a:r>
              <a:rPr lang="en-GB" dirty="0" err="1" smtClean="0"/>
              <a:t>Problematisation</a:t>
            </a:r>
            <a:r>
              <a:rPr lang="en-GB" dirty="0" smtClean="0"/>
              <a:t> (Montero, 2009</a:t>
            </a:r>
            <a:r>
              <a:rPr lang="en-GB" dirty="0"/>
              <a:t>)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622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Embedding the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Performance ethnography</a:t>
            </a:r>
          </a:p>
          <a:p>
            <a:r>
              <a:rPr lang="en-GB" dirty="0"/>
              <a:t>20 weeks (one 2hr session weekly), n=7 (max), 16 – </a:t>
            </a:r>
            <a:r>
              <a:rPr lang="en-GB" dirty="0" smtClean="0"/>
              <a:t>18yrs</a:t>
            </a:r>
          </a:p>
          <a:p>
            <a:r>
              <a:rPr lang="en-GB" dirty="0" smtClean="0"/>
              <a:t>Using writing</a:t>
            </a:r>
            <a:r>
              <a:rPr lang="en-GB" dirty="0"/>
              <a:t>, performing and recording MC (Rap) tracks as participatory tools to gather qualitative data around the participants’ views about their identities and popular culture</a:t>
            </a:r>
            <a:r>
              <a:rPr lang="en-GB" dirty="0" smtClean="0"/>
              <a:t>.</a:t>
            </a:r>
          </a:p>
          <a:p>
            <a:r>
              <a:rPr lang="en-GB" dirty="0" smtClean="0"/>
              <a:t>The use of “on the fly” interviews facilitated by Map of Me questionnaires </a:t>
            </a:r>
          </a:p>
          <a:p>
            <a:pPr lvl="1"/>
            <a:r>
              <a:rPr lang="en-GB" dirty="0"/>
              <a:t>C</a:t>
            </a:r>
            <a:r>
              <a:rPr lang="en-GB" dirty="0" smtClean="0"/>
              <a:t>reative writing sessions </a:t>
            </a:r>
            <a:r>
              <a:rPr lang="en-GB" dirty="0"/>
              <a:t>(Cleveland, 1992)</a:t>
            </a:r>
            <a:endParaRPr lang="en-GB" dirty="0" smtClean="0"/>
          </a:p>
          <a:p>
            <a:r>
              <a:rPr lang="en-GB" dirty="0" smtClean="0"/>
              <a:t>Making use of the “flow” </a:t>
            </a:r>
            <a:r>
              <a:rPr lang="en-GB" dirty="0"/>
              <a:t>(</a:t>
            </a:r>
            <a:r>
              <a:rPr lang="en-GB" dirty="0" err="1"/>
              <a:t>Csikszentmihalyi</a:t>
            </a:r>
            <a:r>
              <a:rPr lang="en-GB" dirty="0"/>
              <a:t> &amp; </a:t>
            </a:r>
            <a:r>
              <a:rPr lang="en-GB" dirty="0" err="1"/>
              <a:t>Csikszentmihalyi</a:t>
            </a:r>
            <a:r>
              <a:rPr lang="en-GB" dirty="0"/>
              <a:t>, 1988)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65421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Examples of </a:t>
            </a:r>
            <a:r>
              <a:rPr lang="en-GB" dirty="0" err="1"/>
              <a:t>Conscientization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 smtClean="0"/>
              <a:t>Performing Masculinities: </a:t>
            </a:r>
          </a:p>
          <a:p>
            <a:pPr marL="0" indent="0">
              <a:buNone/>
            </a:pPr>
            <a:r>
              <a:rPr lang="en-GB" dirty="0" smtClean="0"/>
              <a:t>Initial lyrics generated from a Map of Me conversation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sz="2600" dirty="0"/>
              <a:t>“I rep for my </a:t>
            </a:r>
            <a:r>
              <a:rPr lang="en-GB" sz="2600" dirty="0" err="1"/>
              <a:t>endz</a:t>
            </a:r>
            <a:r>
              <a:rPr lang="en-GB" sz="2600" dirty="0"/>
              <a:t> everyday until I’m older</a:t>
            </a:r>
          </a:p>
          <a:p>
            <a:pPr marL="0" indent="0">
              <a:buNone/>
            </a:pPr>
            <a:r>
              <a:rPr lang="en-GB" sz="2600" dirty="0"/>
              <a:t>Times have changed the hood’s getting colder</a:t>
            </a:r>
          </a:p>
          <a:p>
            <a:pPr marL="0" indent="0">
              <a:buNone/>
            </a:pPr>
            <a:r>
              <a:rPr lang="en-GB" sz="2600" dirty="0"/>
              <a:t>My cousin died my mum cried, I just wanted to hold her</a:t>
            </a:r>
          </a:p>
          <a:p>
            <a:pPr marL="0" indent="0">
              <a:buNone/>
            </a:pPr>
            <a:r>
              <a:rPr lang="en-GB" sz="2600" dirty="0"/>
              <a:t>Rest her olive skin, her black hair upon my shoulder</a:t>
            </a:r>
          </a:p>
          <a:p>
            <a:pPr marL="0" indent="0">
              <a:buNone/>
            </a:pPr>
            <a:r>
              <a:rPr lang="en-GB" sz="2600" dirty="0"/>
              <a:t>Tell my auntie Sue her kid was a soldier</a:t>
            </a:r>
          </a:p>
          <a:p>
            <a:pPr marL="0" indent="0">
              <a:buNone/>
            </a:pPr>
            <a:r>
              <a:rPr lang="en-GB" sz="2600" dirty="0"/>
              <a:t>My cousin went in style that’s all I could of told </a:t>
            </a:r>
            <a:r>
              <a:rPr lang="en-GB" sz="2600" dirty="0" err="1"/>
              <a:t>ya</a:t>
            </a:r>
            <a:endParaRPr lang="en-GB" sz="2600" dirty="0"/>
          </a:p>
          <a:p>
            <a:pPr marL="0" indent="0">
              <a:buNone/>
            </a:pPr>
            <a:r>
              <a:rPr lang="en-GB" sz="2600" dirty="0"/>
              <a:t>Reminiscing looking at his pictures in (a) folder</a:t>
            </a:r>
          </a:p>
          <a:p>
            <a:pPr marL="0" indent="0">
              <a:buNone/>
            </a:pPr>
            <a:r>
              <a:rPr lang="en-GB" sz="2600" dirty="0"/>
              <a:t>Looking at the sky as the world’s getting colder”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206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</a:t>
            </a:r>
            <a:r>
              <a:rPr lang="en-GB" dirty="0" err="1"/>
              <a:t>Conscientization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/>
              <a:t>Performing Masculinities: </a:t>
            </a:r>
          </a:p>
          <a:p>
            <a:r>
              <a:rPr lang="en-GB" dirty="0" smtClean="0"/>
              <a:t>Masculinity shaped by “street” violence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Initial lyrics generated from </a:t>
            </a:r>
            <a:r>
              <a:rPr lang="en-GB" dirty="0"/>
              <a:t>a Map of Me conversation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sz="2600" dirty="0"/>
              <a:t>“The beats </a:t>
            </a:r>
            <a:r>
              <a:rPr lang="en-GB" sz="2600" dirty="0" err="1"/>
              <a:t>ain’t</a:t>
            </a:r>
            <a:r>
              <a:rPr lang="en-GB" sz="2600" dirty="0"/>
              <a:t> like the streets, the streets fight back</a:t>
            </a:r>
          </a:p>
          <a:p>
            <a:pPr marL="0" indent="0">
              <a:buNone/>
            </a:pPr>
            <a:r>
              <a:rPr lang="en-GB" sz="2600" dirty="0"/>
              <a:t>They fight back over coke and crack</a:t>
            </a:r>
          </a:p>
          <a:p>
            <a:pPr marL="0" indent="0">
              <a:buNone/>
            </a:pPr>
            <a:r>
              <a:rPr lang="en-GB" sz="2600" dirty="0"/>
              <a:t>‘Cause everyday we got enemies all around us</a:t>
            </a:r>
          </a:p>
          <a:p>
            <a:pPr marL="0" indent="0">
              <a:buNone/>
            </a:pPr>
            <a:r>
              <a:rPr lang="en-GB" sz="2600" dirty="0"/>
              <a:t>They pick fights and they try to surround us”</a:t>
            </a:r>
          </a:p>
          <a:p>
            <a:pPr marL="0" indent="0">
              <a:buNone/>
            </a:pPr>
            <a:r>
              <a:rPr lang="en-GB" sz="2600" dirty="0"/>
              <a:t> </a:t>
            </a:r>
          </a:p>
          <a:p>
            <a:pPr marL="0" indent="0">
              <a:buNone/>
            </a:pPr>
            <a:r>
              <a:rPr lang="en-GB" sz="2600" dirty="0"/>
              <a:t>“This shit’s deep, my cousin’s dead</a:t>
            </a:r>
          </a:p>
          <a:p>
            <a:pPr marL="0" indent="0">
              <a:buNone/>
            </a:pPr>
            <a:r>
              <a:rPr lang="en-GB" sz="2600" dirty="0"/>
              <a:t>Point blank straight to his head</a:t>
            </a:r>
          </a:p>
          <a:p>
            <a:pPr marL="0" indent="0">
              <a:buNone/>
            </a:pPr>
            <a:r>
              <a:rPr lang="en-GB" sz="2600" dirty="0"/>
              <a:t>No hospital nurses </a:t>
            </a:r>
          </a:p>
          <a:p>
            <a:pPr marL="0" indent="0">
              <a:buNone/>
            </a:pPr>
            <a:r>
              <a:rPr lang="en-GB" sz="2600" dirty="0"/>
              <a:t>No hospital bed”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364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</a:t>
            </a:r>
            <a:r>
              <a:rPr lang="en-GB" dirty="0" err="1"/>
              <a:t>Conscientization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Performing Masculinities: </a:t>
            </a:r>
          </a:p>
          <a:p>
            <a:r>
              <a:rPr lang="en-GB" dirty="0"/>
              <a:t>Masculinity shaped by </a:t>
            </a:r>
            <a:r>
              <a:rPr lang="en-GB" dirty="0" smtClean="0"/>
              <a:t>response to chaotic lifestyle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From a Map of Me conversation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“</a:t>
            </a:r>
            <a:r>
              <a:rPr lang="en-GB" dirty="0"/>
              <a:t>We live our life in the slums around drugs and guns</a:t>
            </a:r>
          </a:p>
          <a:p>
            <a:pPr marL="0" indent="0">
              <a:buNone/>
            </a:pPr>
            <a:r>
              <a:rPr lang="en-GB" dirty="0"/>
              <a:t>Our parents got to live off benefit of government funds</a:t>
            </a:r>
          </a:p>
          <a:p>
            <a:pPr marL="0" indent="0">
              <a:buNone/>
            </a:pPr>
            <a:r>
              <a:rPr lang="en-GB" dirty="0"/>
              <a:t>We got to sell green and crack to look after our sons</a:t>
            </a:r>
          </a:p>
          <a:p>
            <a:pPr marL="0" indent="0">
              <a:buNone/>
            </a:pPr>
            <a:r>
              <a:rPr lang="en-GB" dirty="0"/>
              <a:t>It’s the way that we’re living it’s the way that it runs</a:t>
            </a:r>
          </a:p>
          <a:p>
            <a:pPr marL="0" indent="0">
              <a:buNone/>
            </a:pPr>
            <a:r>
              <a:rPr lang="en-GB" dirty="0"/>
              <a:t>I was raised on the block and I was known as a real </a:t>
            </a:r>
            <a:r>
              <a:rPr lang="en-GB" dirty="0" smtClean="0"/>
              <a:t>kid”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99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</a:t>
            </a:r>
            <a:r>
              <a:rPr lang="en-GB" dirty="0" err="1"/>
              <a:t>Conscientization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Performing Masculinities: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Masculinity </a:t>
            </a:r>
            <a:r>
              <a:rPr lang="en-GB" dirty="0"/>
              <a:t>shaped by “street” </a:t>
            </a:r>
            <a:r>
              <a:rPr lang="en-GB" dirty="0" smtClean="0"/>
              <a:t>violence + </a:t>
            </a:r>
            <a:r>
              <a:rPr lang="en-GB" dirty="0"/>
              <a:t>Masculinity shaped by response to chaotic lifestyle</a:t>
            </a:r>
          </a:p>
          <a:p>
            <a:pPr marL="0" indent="0">
              <a:buNone/>
            </a:pPr>
            <a:r>
              <a:rPr lang="en-GB" dirty="0" smtClean="0"/>
              <a:t>=</a:t>
            </a:r>
          </a:p>
          <a:p>
            <a:pPr marL="0" indent="0">
              <a:buNone/>
            </a:pPr>
            <a:r>
              <a:rPr lang="en-GB" dirty="0"/>
              <a:t>“hierarchy” of “dominant masculinities” </a:t>
            </a:r>
            <a:r>
              <a:rPr lang="en-GB" dirty="0" smtClean="0"/>
              <a:t>(Newton, 1994) via “siege mentality” </a:t>
            </a:r>
            <a:r>
              <a:rPr lang="en-GB" dirty="0"/>
              <a:t>(Bar-Tal, 2012, p. 996)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518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</a:t>
            </a:r>
            <a:r>
              <a:rPr lang="en-GB" dirty="0" err="1"/>
              <a:t>Conscientization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4000" dirty="0"/>
              <a:t>H</a:t>
            </a:r>
            <a:r>
              <a:rPr lang="en-GB" sz="4000" dirty="0" smtClean="0"/>
              <a:t>ierarchy </a:t>
            </a:r>
            <a:r>
              <a:rPr lang="en-GB" sz="4000" dirty="0"/>
              <a:t>of </a:t>
            </a:r>
            <a:r>
              <a:rPr lang="en-GB" sz="4000" dirty="0" smtClean="0"/>
              <a:t>dominant masculinities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Initial lyrics for Da Realness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“Every new day in jail you see new faces</a:t>
            </a:r>
          </a:p>
          <a:p>
            <a:pPr marL="0" indent="0">
              <a:buNone/>
            </a:pPr>
            <a:r>
              <a:rPr lang="en-GB" dirty="0"/>
              <a:t>If they’re suicidal they take their shoelaces</a:t>
            </a:r>
          </a:p>
          <a:p>
            <a:pPr marL="0" indent="0">
              <a:buNone/>
            </a:pPr>
            <a:r>
              <a:rPr lang="en-GB" dirty="0"/>
              <a:t>Couple guys are safe then you meet a few racists</a:t>
            </a:r>
          </a:p>
          <a:p>
            <a:pPr marL="0" indent="0">
              <a:buNone/>
            </a:pPr>
            <a:r>
              <a:rPr lang="en-GB" dirty="0"/>
              <a:t>Catch them </a:t>
            </a:r>
            <a:r>
              <a:rPr lang="en-GB" dirty="0" err="1"/>
              <a:t>slippin</a:t>
            </a:r>
            <a:r>
              <a:rPr lang="en-GB" dirty="0"/>
              <a:t>’ out on social then do basic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I remember the day getting 2 do 2 year</a:t>
            </a:r>
          </a:p>
          <a:p>
            <a:pPr marL="0" indent="0">
              <a:buNone/>
            </a:pPr>
            <a:r>
              <a:rPr lang="en-GB" dirty="0"/>
              <a:t>I told my mum that my time will come near</a:t>
            </a:r>
          </a:p>
          <a:p>
            <a:pPr marL="0" indent="0">
              <a:buNone/>
            </a:pPr>
            <a:r>
              <a:rPr lang="en-GB" dirty="0"/>
              <a:t>I </a:t>
            </a:r>
            <a:r>
              <a:rPr lang="en-GB" dirty="0" err="1"/>
              <a:t>gotta</a:t>
            </a:r>
            <a:r>
              <a:rPr lang="en-GB" dirty="0"/>
              <a:t> keep my head up in dis jail a fun fair</a:t>
            </a:r>
          </a:p>
          <a:p>
            <a:pPr marL="0" indent="0">
              <a:buNone/>
            </a:pPr>
            <a:r>
              <a:rPr lang="en-GB" dirty="0"/>
              <a:t>I know my real boys cos its starts to come clear”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761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</a:t>
            </a:r>
            <a:r>
              <a:rPr lang="en-GB" dirty="0" err="1"/>
              <a:t>Conscientization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Hierarchy of dominant </a:t>
            </a:r>
            <a:r>
              <a:rPr lang="en-GB" dirty="0" smtClean="0"/>
              <a:t>masculinities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“to the weak, helpless, dependent status of childhood</a:t>
            </a:r>
            <a:r>
              <a:rPr lang="en-GB" dirty="0" smtClean="0"/>
              <a:t>” (Sykes, 1958</a:t>
            </a:r>
            <a:r>
              <a:rPr lang="en-GB" dirty="0"/>
              <a:t>;</a:t>
            </a:r>
            <a:r>
              <a:rPr lang="en-GB" dirty="0" smtClean="0"/>
              <a:t> </a:t>
            </a:r>
            <a:r>
              <a:rPr lang="en-GB" dirty="0"/>
              <a:t>p. 76)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The formation of  Hegemonic masculinities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“embodied </a:t>
            </a:r>
            <a:r>
              <a:rPr lang="en-GB" dirty="0"/>
              <a:t>the currently most </a:t>
            </a:r>
            <a:r>
              <a:rPr lang="en-GB" dirty="0" smtClean="0"/>
              <a:t>honoured </a:t>
            </a:r>
            <a:r>
              <a:rPr lang="en-GB" dirty="0"/>
              <a:t>way of being a man, it required all other men to position themselves in relation to it and it ideologically legitimated the global subordination of women to men”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/>
              <a:t>Connell &amp; </a:t>
            </a:r>
            <a:r>
              <a:rPr lang="en-GB" dirty="0" err="1"/>
              <a:t>Messerschmidt</a:t>
            </a:r>
            <a:r>
              <a:rPr lang="en-GB" dirty="0"/>
              <a:t>, 2005; p, 832).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07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</a:t>
            </a:r>
            <a:r>
              <a:rPr lang="en-GB" dirty="0" err="1"/>
              <a:t>Conscientization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GB" sz="5900" dirty="0" err="1" smtClean="0"/>
              <a:t>Defetishisation</a:t>
            </a:r>
            <a:endParaRPr lang="en-GB" sz="5900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K’s four themes were: friends, family, crime, prison </a:t>
            </a:r>
          </a:p>
          <a:p>
            <a:pPr marL="0" indent="0">
              <a:buNone/>
            </a:pPr>
            <a:r>
              <a:rPr lang="en-GB" dirty="0"/>
              <a:t>K’s summary of his map, ‘When I went inside for stupid crimes that if I thought about how much I would have missed my friends and family [I would have done something different]…I’m not coming back (from his "Map of Me")’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K’s sketch lyrics from his themes are: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Chorus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“When I went inside for stupid crimes</a:t>
            </a:r>
          </a:p>
          <a:p>
            <a:pPr marL="0" indent="0">
              <a:buNone/>
            </a:pPr>
            <a:r>
              <a:rPr lang="en-GB" dirty="0"/>
              <a:t>Got pushed in my cell</a:t>
            </a:r>
          </a:p>
          <a:p>
            <a:pPr marL="0" indent="0">
              <a:buNone/>
            </a:pPr>
            <a:r>
              <a:rPr lang="en-GB" dirty="0"/>
              <a:t>And I lay down</a:t>
            </a:r>
          </a:p>
          <a:p>
            <a:pPr marL="0" indent="0">
              <a:buNone/>
            </a:pPr>
            <a:r>
              <a:rPr lang="en-GB" dirty="0"/>
              <a:t>Started to cry</a:t>
            </a:r>
          </a:p>
          <a:p>
            <a:pPr marL="0" indent="0">
              <a:buNone/>
            </a:pPr>
            <a:r>
              <a:rPr lang="en-GB" dirty="0"/>
              <a:t>Missing my </a:t>
            </a:r>
            <a:r>
              <a:rPr lang="en-GB" dirty="0" err="1"/>
              <a:t>mumzy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Missing the road side</a:t>
            </a:r>
          </a:p>
          <a:p>
            <a:pPr marL="0" indent="0">
              <a:buNone/>
            </a:pPr>
            <a:r>
              <a:rPr lang="en-GB" dirty="0"/>
              <a:t>Don’t mess up</a:t>
            </a:r>
          </a:p>
          <a:p>
            <a:pPr marL="0" indent="0">
              <a:buNone/>
            </a:pPr>
            <a:r>
              <a:rPr lang="en-GB" dirty="0"/>
              <a:t>Stay on the outside”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918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</a:t>
            </a:r>
            <a:r>
              <a:rPr lang="en-GB" dirty="0" err="1"/>
              <a:t>Conscientization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4400" dirty="0" err="1" smtClean="0"/>
              <a:t>Problematisation</a:t>
            </a:r>
            <a:r>
              <a:rPr lang="en-GB" sz="4400" dirty="0" smtClean="0"/>
              <a:t> of Concealing Emotion </a:t>
            </a:r>
            <a:r>
              <a:rPr lang="en-GB" sz="4400" smtClean="0"/>
              <a:t>as an aspect </a:t>
            </a:r>
            <a:r>
              <a:rPr lang="en-GB" sz="4400" dirty="0" smtClean="0"/>
              <a:t>of Hegemonic Masculinity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C</a:t>
            </a:r>
            <a:r>
              <a:rPr lang="en-GB" dirty="0" smtClean="0"/>
              <a:t>ultural </a:t>
            </a:r>
            <a:r>
              <a:rPr lang="en-GB" dirty="0"/>
              <a:t>heritage as a form of recovering their historical memory was E’s summary of his </a:t>
            </a:r>
            <a:r>
              <a:rPr lang="en-GB" dirty="0" smtClean="0"/>
              <a:t>Map of Me, </a:t>
            </a:r>
            <a:r>
              <a:rPr lang="en-GB" dirty="0"/>
              <a:t>‘I like to show people how I feel because (of) where I was brought up’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E’s emerging lyrics from his themes were: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“Verse 1</a:t>
            </a:r>
          </a:p>
          <a:p>
            <a:pPr marL="0" indent="0">
              <a:buNone/>
            </a:pPr>
            <a:r>
              <a:rPr lang="en-GB" dirty="0"/>
              <a:t>Ghana is no way like London</a:t>
            </a:r>
          </a:p>
          <a:p>
            <a:pPr marL="0" indent="0">
              <a:buNone/>
            </a:pPr>
            <a:r>
              <a:rPr lang="en-GB" dirty="0"/>
              <a:t>We share love but we don’t spread no corruption</a:t>
            </a:r>
          </a:p>
          <a:p>
            <a:pPr marL="0" indent="0">
              <a:buNone/>
            </a:pPr>
            <a:r>
              <a:rPr lang="en-GB" dirty="0"/>
              <a:t>London there is bare </a:t>
            </a:r>
          </a:p>
          <a:p>
            <a:pPr marL="0" indent="0">
              <a:buNone/>
            </a:pPr>
            <a:r>
              <a:rPr lang="en-GB" dirty="0"/>
              <a:t>No love there.”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E seemed keen to explore the differences between Ghana, where he was born and lived until the age of five and London, where he lived thereafter.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44824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</a:t>
            </a:r>
            <a:r>
              <a:rPr lang="en-GB" dirty="0" err="1"/>
              <a:t>Conscientization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 smtClean="0"/>
              <a:t>Personal Liberation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Creative writing useful for personal reflection</a:t>
            </a:r>
          </a:p>
          <a:p>
            <a:pPr marL="0" indent="0">
              <a:buNone/>
            </a:pPr>
            <a:r>
              <a:rPr lang="en-GB" dirty="0" smtClean="0"/>
              <a:t>Finding ways of curbing his outburst and frustrations</a:t>
            </a:r>
          </a:p>
          <a:p>
            <a:pPr marL="0" indent="0">
              <a:buNone/>
            </a:pPr>
            <a:r>
              <a:rPr lang="en-GB" dirty="0" smtClean="0"/>
              <a:t>Realises that he cannot look after his family when in jail</a:t>
            </a:r>
          </a:p>
          <a:p>
            <a:pPr marL="0" indent="0">
              <a:buNone/>
            </a:pPr>
            <a:r>
              <a:rPr lang="en-GB" dirty="0" smtClean="0"/>
              <a:t>Needs to find ways of effecting smooth transition to the outside</a:t>
            </a:r>
          </a:p>
          <a:p>
            <a:pPr marL="0" indent="0">
              <a:buNone/>
            </a:pPr>
            <a:r>
              <a:rPr lang="en-GB" dirty="0" smtClean="0"/>
              <a:t>Wrote “</a:t>
            </a:r>
            <a:r>
              <a:rPr lang="en-GB" dirty="0" err="1" smtClean="0"/>
              <a:t>Holdin</a:t>
            </a:r>
            <a:r>
              <a:rPr lang="en-GB" dirty="0" smtClean="0"/>
              <a:t>’” about love and relationships as a reflection of his personal journey and </a:t>
            </a:r>
            <a:r>
              <a:rPr lang="en-GB" dirty="0" err="1" smtClean="0"/>
              <a:t>defishisation</a:t>
            </a:r>
            <a:r>
              <a:rPr lang="en-GB" dirty="0" smtClean="0"/>
              <a:t>. His song is inspired by Mariah Carey’s </a:t>
            </a:r>
            <a:r>
              <a:rPr lang="en-GB" i="1" dirty="0" smtClean="0"/>
              <a:t>We Belong Together</a:t>
            </a:r>
            <a:endParaRPr lang="en-GB" i="1" dirty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303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reading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GB" sz="3700" dirty="0" smtClean="0"/>
              <a:t>Read more about this case  study at </a:t>
            </a:r>
          </a:p>
          <a:p>
            <a:r>
              <a:rPr lang="en-GB" sz="3700" dirty="0" err="1" smtClean="0"/>
              <a:t>Clennon</a:t>
            </a:r>
            <a:r>
              <a:rPr lang="en-GB" sz="3700" dirty="0"/>
              <a:t>, O.D. (in press) ‘</a:t>
            </a:r>
            <a:r>
              <a:rPr lang="en-GB" sz="3700" dirty="0" err="1"/>
              <a:t>Holdin</a:t>
            </a:r>
            <a:r>
              <a:rPr lang="en-GB" sz="3700" dirty="0"/>
              <a:t>' On: A case study into performing masculinities at a young offenders' institution ‘, in </a:t>
            </a:r>
            <a:r>
              <a:rPr lang="en-GB" sz="3700" dirty="0" err="1"/>
              <a:t>Afuape</a:t>
            </a:r>
            <a:r>
              <a:rPr lang="en-GB" sz="3700" dirty="0"/>
              <a:t>, T. and Hughes, G. (eds</a:t>
            </a:r>
            <a:r>
              <a:rPr lang="en-GB" sz="3700" i="1" dirty="0"/>
              <a:t>.).Towards </a:t>
            </a:r>
            <a:r>
              <a:rPr lang="en-US" sz="3700" i="1" dirty="0"/>
              <a:t>emotional well-being through Liberation Practices: a dialogical approach'</a:t>
            </a:r>
            <a:r>
              <a:rPr lang="en-GB" sz="3700" dirty="0"/>
              <a:t>. London: </a:t>
            </a:r>
            <a:r>
              <a:rPr lang="en-GB" sz="3700" dirty="0" smtClean="0"/>
              <a:t>Routledge</a:t>
            </a:r>
          </a:p>
          <a:p>
            <a:endParaRPr lang="en-GB" sz="3700" dirty="0"/>
          </a:p>
          <a:p>
            <a:pPr marL="0" indent="0">
              <a:buNone/>
            </a:pPr>
            <a:r>
              <a:rPr lang="en-GB" sz="3700" dirty="0" smtClean="0"/>
              <a:t>References</a:t>
            </a:r>
          </a:p>
          <a:p>
            <a:r>
              <a:rPr lang="en-US" sz="3700" dirty="0"/>
              <a:t>Bar-Tal, D. (2012). Siege Mentality. In D. J. Christie (Ed.), </a:t>
            </a:r>
            <a:r>
              <a:rPr lang="en-US" sz="3700" i="1" dirty="0"/>
              <a:t>The Encyclopedia of Peace Psychology</a:t>
            </a:r>
            <a:r>
              <a:rPr lang="en-US" sz="3700" dirty="0"/>
              <a:t> (Vol. 1, pp. 996 - 1000). </a:t>
            </a:r>
            <a:r>
              <a:rPr lang="en-US" sz="3700" dirty="0" err="1"/>
              <a:t>Chichester</a:t>
            </a:r>
            <a:r>
              <a:rPr lang="en-US" sz="3700" dirty="0"/>
              <a:t>: Wiley-Blackwell</a:t>
            </a:r>
            <a:r>
              <a:rPr lang="en-US" sz="3700" dirty="0" smtClean="0"/>
              <a:t>.</a:t>
            </a:r>
            <a:endParaRPr lang="en-GB" sz="3700" dirty="0" smtClean="0"/>
          </a:p>
          <a:p>
            <a:r>
              <a:rPr lang="en-US" sz="3700" dirty="0" err="1"/>
              <a:t>Clennon</a:t>
            </a:r>
            <a:r>
              <a:rPr lang="en-US" sz="3700" dirty="0"/>
              <a:t>, O. (2013). How effective are music interventions in the criminal youth justice sector? Community music making and its potential for community and social transformation: A pilot study. </a:t>
            </a:r>
            <a:r>
              <a:rPr lang="en-US" sz="3700" i="1" dirty="0"/>
              <a:t>Journal of Music, Technology &amp; Education, 6</a:t>
            </a:r>
            <a:r>
              <a:rPr lang="en-US" sz="3700" dirty="0"/>
              <a:t>(1), 103 - 130.</a:t>
            </a:r>
            <a:endParaRPr lang="en-GB" sz="3700" dirty="0"/>
          </a:p>
          <a:p>
            <a:r>
              <a:rPr lang="en-US" sz="3700" dirty="0"/>
              <a:t>Cleveland, W. (1992). </a:t>
            </a:r>
            <a:r>
              <a:rPr lang="en-US" sz="3700" i="1" dirty="0"/>
              <a:t>Art in Other Places: Artists at Work in America’s Community and Social Institutions.</a:t>
            </a:r>
            <a:r>
              <a:rPr lang="en-US" sz="3700" dirty="0"/>
              <a:t> Westport: </a:t>
            </a:r>
            <a:r>
              <a:rPr lang="en-US" sz="3700" dirty="0" err="1"/>
              <a:t>Praeger</a:t>
            </a:r>
            <a:r>
              <a:rPr lang="en-US" sz="3700" dirty="0"/>
              <a:t>.</a:t>
            </a:r>
            <a:endParaRPr lang="en-GB" sz="3700" dirty="0"/>
          </a:p>
          <a:p>
            <a:r>
              <a:rPr lang="en-US" sz="3700" dirty="0" smtClean="0"/>
              <a:t>Connell</a:t>
            </a:r>
            <a:r>
              <a:rPr lang="en-US" sz="3700" dirty="0"/>
              <a:t>, R. W., &amp; </a:t>
            </a:r>
            <a:r>
              <a:rPr lang="en-US" sz="3700" dirty="0" err="1"/>
              <a:t>Messerschmidt</a:t>
            </a:r>
            <a:r>
              <a:rPr lang="en-US" sz="3700" dirty="0"/>
              <a:t>, J. W. (2005). Hegemonic Masculinity: Rethinking the Concept. </a:t>
            </a:r>
            <a:r>
              <a:rPr lang="en-US" sz="3700" i="1" dirty="0"/>
              <a:t>Gender and Society, 19</a:t>
            </a:r>
            <a:r>
              <a:rPr lang="en-US" sz="3700" dirty="0"/>
              <a:t>(6), 829 - 859.</a:t>
            </a:r>
            <a:endParaRPr lang="en-GB" sz="3700" dirty="0"/>
          </a:p>
          <a:p>
            <a:r>
              <a:rPr lang="en-US" sz="3700" dirty="0" err="1"/>
              <a:t>Csikszentmihalyi</a:t>
            </a:r>
            <a:r>
              <a:rPr lang="en-US" sz="3700" dirty="0"/>
              <a:t>, M., &amp; </a:t>
            </a:r>
            <a:r>
              <a:rPr lang="en-US" sz="3700" dirty="0" err="1"/>
              <a:t>Csikszentmihalyi</a:t>
            </a:r>
            <a:r>
              <a:rPr lang="en-US" sz="3700" dirty="0"/>
              <a:t>, I. (1988). </a:t>
            </a:r>
            <a:r>
              <a:rPr lang="en-US" sz="3700" i="1" dirty="0"/>
              <a:t>Optimal Experience: Psychological Studies of Flow in Consciousness.</a:t>
            </a:r>
            <a:r>
              <a:rPr lang="en-US" sz="3700" dirty="0"/>
              <a:t> Cambridge: Cambridge University Press</a:t>
            </a:r>
            <a:r>
              <a:rPr lang="en-US" sz="3700" dirty="0" smtClean="0"/>
              <a:t>.</a:t>
            </a:r>
          </a:p>
          <a:p>
            <a:r>
              <a:rPr lang="en-US" sz="3700" dirty="0" err="1"/>
              <a:t>Freire</a:t>
            </a:r>
            <a:r>
              <a:rPr lang="en-US" sz="3700" dirty="0"/>
              <a:t>, P. (1973). </a:t>
            </a:r>
            <a:r>
              <a:rPr lang="en-US" sz="3700" i="1" dirty="0"/>
              <a:t>Pedagogy of the oppressed.</a:t>
            </a:r>
            <a:r>
              <a:rPr lang="en-US" sz="3700" dirty="0"/>
              <a:t> New York: Seabury Press.</a:t>
            </a:r>
            <a:endParaRPr lang="en-GB" sz="3700" dirty="0"/>
          </a:p>
          <a:p>
            <a:r>
              <a:rPr lang="en-US" sz="3700" dirty="0"/>
              <a:t>Martin-</a:t>
            </a:r>
            <a:r>
              <a:rPr lang="en-US" sz="3700" dirty="0" err="1"/>
              <a:t>Baro</a:t>
            </a:r>
            <a:r>
              <a:rPr lang="en-US" sz="3700" dirty="0"/>
              <a:t>, I. (1994). </a:t>
            </a:r>
            <a:r>
              <a:rPr lang="en-US" sz="3700" i="1" dirty="0"/>
              <a:t>Writings for a Liberation Psychology.</a:t>
            </a:r>
            <a:r>
              <a:rPr lang="en-US" sz="3700" dirty="0"/>
              <a:t> New York: Harvard University Press.</a:t>
            </a:r>
            <a:endParaRPr lang="en-GB" sz="3700" dirty="0"/>
          </a:p>
          <a:p>
            <a:r>
              <a:rPr lang="en-US" sz="3700" dirty="0"/>
              <a:t>Montero, M. (2009). Methods for liberation: Critical consciousness in action. In M. Montero, &amp; C. </a:t>
            </a:r>
            <a:r>
              <a:rPr lang="en-US" sz="3700" dirty="0" err="1"/>
              <a:t>Sonn</a:t>
            </a:r>
            <a:r>
              <a:rPr lang="en-US" sz="3700" dirty="0"/>
              <a:t> (Eds.), </a:t>
            </a:r>
            <a:r>
              <a:rPr lang="en-US" sz="3700" i="1" dirty="0"/>
              <a:t>Psychology of liberation: Theory and applications</a:t>
            </a:r>
            <a:r>
              <a:rPr lang="en-US" sz="3700" dirty="0"/>
              <a:t> (pp. 73 - 93). New York, NY: Springer.</a:t>
            </a:r>
            <a:endParaRPr lang="en-GB" sz="3700" dirty="0"/>
          </a:p>
          <a:p>
            <a:r>
              <a:rPr lang="en-US" sz="3700" dirty="0"/>
              <a:t>Newton, C. (1994). Gender Theory and Prison Sociology: Using Theories of Masculinities to Interpret the Sociology of Prisons for Men. </a:t>
            </a:r>
            <a:r>
              <a:rPr lang="en-US" sz="3700" i="1" dirty="0"/>
              <a:t>The Howard Journal, 33</a:t>
            </a:r>
            <a:r>
              <a:rPr lang="en-US" sz="3700" dirty="0"/>
              <a:t>(3), 193 - 202.</a:t>
            </a:r>
            <a:endParaRPr lang="en-GB" sz="3700" dirty="0"/>
          </a:p>
          <a:p>
            <a:r>
              <a:rPr lang="en-US" sz="3700" dirty="0"/>
              <a:t>Rivera, E. T., Maldonado, J., &amp; Alarcon, L. (2013). From Vygotsky to Martín </a:t>
            </a:r>
            <a:r>
              <a:rPr lang="en-US" sz="3700" dirty="0" err="1"/>
              <a:t>Baró</a:t>
            </a:r>
            <a:r>
              <a:rPr lang="en-US" sz="3700" dirty="0"/>
              <a:t>: Dealing with Language and Liberation During the Supervision Process. </a:t>
            </a:r>
            <a:r>
              <a:rPr lang="en-US" sz="3700" i="1" dirty="0"/>
              <a:t>Universal Journal of Psychology, 1</a:t>
            </a:r>
            <a:r>
              <a:rPr lang="en-US" sz="3700" dirty="0"/>
              <a:t>(2), 32 - 40</a:t>
            </a:r>
            <a:r>
              <a:rPr lang="en-US" sz="3700" dirty="0" smtClean="0"/>
              <a:t>.</a:t>
            </a:r>
          </a:p>
          <a:p>
            <a:r>
              <a:rPr lang="en-US" sz="3700" dirty="0"/>
              <a:t>Sykes, G. M. (1958). </a:t>
            </a:r>
            <a:r>
              <a:rPr lang="en-US" sz="3700" i="1" dirty="0"/>
              <a:t>The Society of Captives</a:t>
            </a:r>
            <a:r>
              <a:rPr lang="en-US" sz="3700" dirty="0"/>
              <a:t> (1971 ed.). Princeton: Princeton University Press</a:t>
            </a:r>
            <a:r>
              <a:rPr lang="en-US" sz="3700" dirty="0" smtClean="0"/>
              <a:t>.</a:t>
            </a:r>
          </a:p>
          <a:p>
            <a:r>
              <a:rPr lang="en-US" sz="3700" dirty="0"/>
              <a:t>HMPYOI </a:t>
            </a:r>
            <a:r>
              <a:rPr lang="en-US" sz="3700" dirty="0" err="1"/>
              <a:t>Werrington</a:t>
            </a:r>
            <a:r>
              <a:rPr lang="en-US" sz="3700" dirty="0"/>
              <a:t> . (2007). </a:t>
            </a:r>
            <a:r>
              <a:rPr lang="en-US" sz="3700" dirty="0" err="1"/>
              <a:t>Werrington</a:t>
            </a:r>
            <a:r>
              <a:rPr lang="en-US" sz="3700" dirty="0"/>
              <a:t> Album. [mp3]. Stoke-on-Trent, Staffordshire, UK Available at http://youtu.be/EmZ57b8EI9Q and http://youtu.be/PI4fPL_69HE.</a:t>
            </a:r>
            <a:endParaRPr lang="en-GB" sz="3700" dirty="0"/>
          </a:p>
          <a:p>
            <a:endParaRPr lang="en-GB" sz="3500" dirty="0"/>
          </a:p>
          <a:p>
            <a:endParaRPr lang="en-GB" sz="1200" dirty="0"/>
          </a:p>
          <a:p>
            <a:endParaRPr lang="en-GB" sz="2000" dirty="0"/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86853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Holdin</a:t>
            </a:r>
            <a:r>
              <a:rPr lang="en-GB" dirty="0" smtClean="0"/>
              <a:t>’ (OB’s remix)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>
              <a:hlinkClick r:id="rId2"/>
            </a:endParaRPr>
          </a:p>
          <a:p>
            <a:endParaRPr lang="en-GB" dirty="0">
              <a:hlinkClick r:id="rId2"/>
            </a:endParaRPr>
          </a:p>
          <a:p>
            <a:pPr marL="0" indent="0">
              <a:buNone/>
            </a:pPr>
            <a:r>
              <a:rPr lang="en-GB" dirty="0" smtClean="0">
                <a:hlinkClick r:id="rId2"/>
              </a:rPr>
              <a:t>http</a:t>
            </a:r>
            <a:r>
              <a:rPr lang="en-GB" dirty="0">
                <a:hlinkClick r:id="rId2"/>
              </a:rPr>
              <a:t>://</a:t>
            </a:r>
            <a:r>
              <a:rPr lang="en-GB" dirty="0" smtClean="0">
                <a:hlinkClick r:id="rId2"/>
              </a:rPr>
              <a:t>www.youtube.com/watch?v=PI4fPL_69HE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723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1544</Words>
  <Application>Microsoft Office PowerPoint</Application>
  <PresentationFormat>On-screen Show (4:3)</PresentationFormat>
  <Paragraphs>195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Holdin' On: using music technology as a tool of cultural liberation with respect to performing masculinities at a young offenders' institution </vt:lpstr>
      <vt:lpstr>Background to the Project</vt:lpstr>
      <vt:lpstr>Project Aims Music technology</vt:lpstr>
      <vt:lpstr>Project Aims Music technology</vt:lpstr>
      <vt:lpstr>Project Aims Social</vt:lpstr>
      <vt:lpstr>Methodology</vt:lpstr>
      <vt:lpstr>Methodology</vt:lpstr>
      <vt:lpstr>Methodology</vt:lpstr>
      <vt:lpstr>Use of Liberation Psychology</vt:lpstr>
      <vt:lpstr>Embedding the research</vt:lpstr>
      <vt:lpstr>Examples of Conscientization </vt:lpstr>
      <vt:lpstr>Examples of Conscientization </vt:lpstr>
      <vt:lpstr>Examples of Conscientization </vt:lpstr>
      <vt:lpstr>Examples of Conscientization </vt:lpstr>
      <vt:lpstr>Examples of Conscientization </vt:lpstr>
      <vt:lpstr>Examples of Conscientization </vt:lpstr>
      <vt:lpstr>Examples of Conscientization </vt:lpstr>
      <vt:lpstr>Examples of Conscientization </vt:lpstr>
      <vt:lpstr>Examples of Conscientization </vt:lpstr>
      <vt:lpstr>Further reading</vt:lpstr>
      <vt:lpstr>Holdin’ (OB’s remix)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Holdin' On: using music technology as a tool of cultural liberation with respect to performing masculinities at a young offenders' institution</dc:title>
  <dc:creator>IPR</dc:creator>
  <cp:lastModifiedBy>Peter</cp:lastModifiedBy>
  <cp:revision>22</cp:revision>
  <dcterms:created xsi:type="dcterms:W3CDTF">2006-08-16T00:00:00Z</dcterms:created>
  <dcterms:modified xsi:type="dcterms:W3CDTF">2014-10-28T14:24:32Z</dcterms:modified>
</cp:coreProperties>
</file>